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A05535-1B3F-46AB-996D-FF9E65281594}" v="15" dt="2020-09-07T10:17:29.3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deep Panicker" userId="143abdcc0a731464" providerId="LiveId" clId="{63A05535-1B3F-46AB-996D-FF9E65281594}"/>
    <pc:docChg chg="undo custSel mod addSld modSld sldOrd">
      <pc:chgData name="Pradeep Panicker" userId="143abdcc0a731464" providerId="LiveId" clId="{63A05535-1B3F-46AB-996D-FF9E65281594}" dt="2020-09-07T10:17:51.214" v="5159" actId="1036"/>
      <pc:docMkLst>
        <pc:docMk/>
      </pc:docMkLst>
      <pc:sldChg chg="addSp modSp mod">
        <pc:chgData name="Pradeep Panicker" userId="143abdcc0a731464" providerId="LiveId" clId="{63A05535-1B3F-46AB-996D-FF9E65281594}" dt="2020-09-07T10:09:39.035" v="4906" actId="20577"/>
        <pc:sldMkLst>
          <pc:docMk/>
          <pc:sldMk cId="633272779" sldId="256"/>
        </pc:sldMkLst>
        <pc:spChg chg="add mod">
          <ac:chgData name="Pradeep Panicker" userId="143abdcc0a731464" providerId="LiveId" clId="{63A05535-1B3F-46AB-996D-FF9E65281594}" dt="2020-09-07T10:09:39.035" v="4906" actId="20577"/>
          <ac:spMkLst>
            <pc:docMk/>
            <pc:sldMk cId="633272779" sldId="256"/>
            <ac:spMk id="5" creationId="{47B31155-F93C-438A-9CF9-F2C966E32484}"/>
          </ac:spMkLst>
        </pc:spChg>
      </pc:sldChg>
      <pc:sldChg chg="addSp delSp modSp mod">
        <pc:chgData name="Pradeep Panicker" userId="143abdcc0a731464" providerId="LiveId" clId="{63A05535-1B3F-46AB-996D-FF9E65281594}" dt="2020-09-07T10:10:44.864" v="4927" actId="20577"/>
        <pc:sldMkLst>
          <pc:docMk/>
          <pc:sldMk cId="312546183" sldId="257"/>
        </pc:sldMkLst>
        <pc:spChg chg="mod">
          <ac:chgData name="Pradeep Panicker" userId="143abdcc0a731464" providerId="LiveId" clId="{63A05535-1B3F-46AB-996D-FF9E65281594}" dt="2020-09-07T10:00:04.908" v="4343" actId="26606"/>
          <ac:spMkLst>
            <pc:docMk/>
            <pc:sldMk cId="312546183" sldId="257"/>
            <ac:spMk id="2" creationId="{96188300-819E-427B-9C95-0475B65C1C77}"/>
          </ac:spMkLst>
        </pc:spChg>
        <pc:spChg chg="mod">
          <ac:chgData name="Pradeep Panicker" userId="143abdcc0a731464" providerId="LiveId" clId="{63A05535-1B3F-46AB-996D-FF9E65281594}" dt="2020-09-07T10:10:44.864" v="4927" actId="20577"/>
          <ac:spMkLst>
            <pc:docMk/>
            <pc:sldMk cId="312546183" sldId="257"/>
            <ac:spMk id="3" creationId="{C6C158D7-0918-4B62-AE26-36067C025049}"/>
          </ac:spMkLst>
        </pc:spChg>
        <pc:spChg chg="del">
          <ac:chgData name="Pradeep Panicker" userId="143abdcc0a731464" providerId="LiveId" clId="{63A05535-1B3F-46AB-996D-FF9E65281594}" dt="2020-09-07T10:00:04.908" v="4343" actId="26606"/>
          <ac:spMkLst>
            <pc:docMk/>
            <pc:sldMk cId="312546183" sldId="257"/>
            <ac:spMk id="19" creationId="{A5931BE0-4B93-4D6C-878E-ACC59D6B4587}"/>
          </ac:spMkLst>
        </pc:spChg>
        <pc:spChg chg="del">
          <ac:chgData name="Pradeep Panicker" userId="143abdcc0a731464" providerId="LiveId" clId="{63A05535-1B3F-46AB-996D-FF9E65281594}" dt="2020-09-07T10:00:04.908" v="4343" actId="26606"/>
          <ac:spMkLst>
            <pc:docMk/>
            <pc:sldMk cId="312546183" sldId="257"/>
            <ac:spMk id="21" creationId="{6959C3E7-D59B-44C4-9BBD-3BC2A41A0CB1}"/>
          </ac:spMkLst>
        </pc:spChg>
        <pc:spChg chg="add del">
          <ac:chgData name="Pradeep Panicker" userId="143abdcc0a731464" providerId="LiveId" clId="{63A05535-1B3F-46AB-996D-FF9E65281594}" dt="2020-09-07T10:00:19.512" v="4347" actId="26606"/>
          <ac:spMkLst>
            <pc:docMk/>
            <pc:sldMk cId="312546183" sldId="257"/>
            <ac:spMk id="31" creationId="{A5931BE0-4B93-4D6C-878E-ACC59D6B4587}"/>
          </ac:spMkLst>
        </pc:spChg>
        <pc:spChg chg="add del">
          <ac:chgData name="Pradeep Panicker" userId="143abdcc0a731464" providerId="LiveId" clId="{63A05535-1B3F-46AB-996D-FF9E65281594}" dt="2020-09-07T10:00:19.512" v="4347" actId="26606"/>
          <ac:spMkLst>
            <pc:docMk/>
            <pc:sldMk cId="312546183" sldId="257"/>
            <ac:spMk id="33" creationId="{D3262674-A504-4C90-BBBB-94D20F92A2B6}"/>
          </ac:spMkLst>
        </pc:spChg>
        <pc:spChg chg="add">
          <ac:chgData name="Pradeep Panicker" userId="143abdcc0a731464" providerId="LiveId" clId="{63A05535-1B3F-46AB-996D-FF9E65281594}" dt="2020-09-07T10:00:19.512" v="4347" actId="26606"/>
          <ac:spMkLst>
            <pc:docMk/>
            <pc:sldMk cId="312546183" sldId="257"/>
            <ac:spMk id="38" creationId="{A5931BE0-4B93-4D6C-878E-ACC59D6B4587}"/>
          </ac:spMkLst>
        </pc:spChg>
        <pc:spChg chg="add">
          <ac:chgData name="Pradeep Panicker" userId="143abdcc0a731464" providerId="LiveId" clId="{63A05535-1B3F-46AB-996D-FF9E65281594}" dt="2020-09-07T10:00:19.512" v="4347" actId="26606"/>
          <ac:spMkLst>
            <pc:docMk/>
            <pc:sldMk cId="312546183" sldId="257"/>
            <ac:spMk id="40" creationId="{D3262674-A504-4C90-BBBB-94D20F92A2B6}"/>
          </ac:spMkLst>
        </pc:spChg>
        <pc:grpChg chg="del">
          <ac:chgData name="Pradeep Panicker" userId="143abdcc0a731464" providerId="LiveId" clId="{63A05535-1B3F-46AB-996D-FF9E65281594}" dt="2020-09-07T10:00:04.908" v="4343" actId="26606"/>
          <ac:grpSpMkLst>
            <pc:docMk/>
            <pc:sldMk cId="312546183" sldId="257"/>
            <ac:grpSpMk id="23" creationId="{3654876B-FB01-4E58-9C9F-3D510011B13A}"/>
          </ac:grpSpMkLst>
        </pc:grpChg>
      </pc:sldChg>
      <pc:sldChg chg="modSp mod">
        <pc:chgData name="Pradeep Panicker" userId="143abdcc0a731464" providerId="LiveId" clId="{63A05535-1B3F-46AB-996D-FF9E65281594}" dt="2020-09-07T06:29:03.148" v="176" actId="6549"/>
        <pc:sldMkLst>
          <pc:docMk/>
          <pc:sldMk cId="45058497" sldId="258"/>
        </pc:sldMkLst>
        <pc:spChg chg="mod">
          <ac:chgData name="Pradeep Panicker" userId="143abdcc0a731464" providerId="LiveId" clId="{63A05535-1B3F-46AB-996D-FF9E65281594}" dt="2020-09-07T06:29:03.148" v="176" actId="6549"/>
          <ac:spMkLst>
            <pc:docMk/>
            <pc:sldMk cId="45058497" sldId="258"/>
            <ac:spMk id="3" creationId="{315BCDEA-E9BE-4CC5-8D23-36007A4E1126}"/>
          </ac:spMkLst>
        </pc:spChg>
      </pc:sldChg>
      <pc:sldChg chg="addSp delSp modSp new mod">
        <pc:chgData name="Pradeep Panicker" userId="143abdcc0a731464" providerId="LiveId" clId="{63A05535-1B3F-46AB-996D-FF9E65281594}" dt="2020-09-07T10:17:51.214" v="5159" actId="1036"/>
        <pc:sldMkLst>
          <pc:docMk/>
          <pc:sldMk cId="2158068157" sldId="259"/>
        </pc:sldMkLst>
        <pc:spChg chg="mod">
          <ac:chgData name="Pradeep Panicker" userId="143abdcc0a731464" providerId="LiveId" clId="{63A05535-1B3F-46AB-996D-FF9E65281594}" dt="2020-09-07T05:41:11.625" v="141" actId="20577"/>
          <ac:spMkLst>
            <pc:docMk/>
            <pc:sldMk cId="2158068157" sldId="259"/>
            <ac:spMk id="2" creationId="{EA93FD32-F6BC-4785-ABC6-B930DFF7C182}"/>
          </ac:spMkLst>
        </pc:spChg>
        <pc:spChg chg="mod">
          <ac:chgData name="Pradeep Panicker" userId="143abdcc0a731464" providerId="LiveId" clId="{63A05535-1B3F-46AB-996D-FF9E65281594}" dt="2020-09-07T07:44:41.093" v="819" actId="20577"/>
          <ac:spMkLst>
            <pc:docMk/>
            <pc:sldMk cId="2158068157" sldId="259"/>
            <ac:spMk id="3" creationId="{2EA4089E-53F1-4561-B7BA-D958BB0B6ECB}"/>
          </ac:spMkLst>
        </pc:spChg>
        <pc:spChg chg="add mod">
          <ac:chgData name="Pradeep Panicker" userId="143abdcc0a731464" providerId="LiveId" clId="{63A05535-1B3F-46AB-996D-FF9E65281594}" dt="2020-09-07T10:17:51.214" v="5159" actId="1036"/>
          <ac:spMkLst>
            <pc:docMk/>
            <pc:sldMk cId="2158068157" sldId="259"/>
            <ac:spMk id="10" creationId="{D559DAAE-5330-4A28-8140-358F05AD75E9}"/>
          </ac:spMkLst>
        </pc:spChg>
        <pc:graphicFrameChg chg="add del mod modGraphic">
          <ac:chgData name="Pradeep Panicker" userId="143abdcc0a731464" providerId="LiveId" clId="{63A05535-1B3F-46AB-996D-FF9E65281594}" dt="2020-09-07T07:07:30.062" v="320" actId="478"/>
          <ac:graphicFrameMkLst>
            <pc:docMk/>
            <pc:sldMk cId="2158068157" sldId="259"/>
            <ac:graphicFrameMk id="4" creationId="{5346579E-31D9-4C15-B8E4-82C208BCC65C}"/>
          </ac:graphicFrameMkLst>
        </pc:graphicFrameChg>
        <pc:graphicFrameChg chg="add del mod modGraphic">
          <ac:chgData name="Pradeep Panicker" userId="143abdcc0a731464" providerId="LiveId" clId="{63A05535-1B3F-46AB-996D-FF9E65281594}" dt="2020-09-07T07:08:08.074" v="402" actId="478"/>
          <ac:graphicFrameMkLst>
            <pc:docMk/>
            <pc:sldMk cId="2158068157" sldId="259"/>
            <ac:graphicFrameMk id="7" creationId="{D9719602-14CB-492C-975E-DBC63144675B}"/>
          </ac:graphicFrameMkLst>
        </pc:graphicFrameChg>
        <pc:graphicFrameChg chg="add mod modGraphic">
          <ac:chgData name="Pradeep Panicker" userId="143abdcc0a731464" providerId="LiveId" clId="{63A05535-1B3F-46AB-996D-FF9E65281594}" dt="2020-09-07T07:09:11.361" v="497" actId="207"/>
          <ac:graphicFrameMkLst>
            <pc:docMk/>
            <pc:sldMk cId="2158068157" sldId="259"/>
            <ac:graphicFrameMk id="8" creationId="{D4058FD9-7693-4034-A2BE-C56BDD247234}"/>
          </ac:graphicFrameMkLst>
        </pc:graphicFrameChg>
        <pc:picChg chg="add mod">
          <ac:chgData name="Pradeep Panicker" userId="143abdcc0a731464" providerId="LiveId" clId="{63A05535-1B3F-46AB-996D-FF9E65281594}" dt="2020-09-07T07:44:33.843" v="799" actId="14100"/>
          <ac:picMkLst>
            <pc:docMk/>
            <pc:sldMk cId="2158068157" sldId="259"/>
            <ac:picMk id="6" creationId="{121D9413-9268-4B62-B4FC-57AA8A330D22}"/>
          </ac:picMkLst>
        </pc:picChg>
      </pc:sldChg>
      <pc:sldChg chg="addSp modSp new mod ord">
        <pc:chgData name="Pradeep Panicker" userId="143abdcc0a731464" providerId="LiveId" clId="{63A05535-1B3F-46AB-996D-FF9E65281594}" dt="2020-09-07T10:04:05.641" v="4508" actId="6549"/>
        <pc:sldMkLst>
          <pc:docMk/>
          <pc:sldMk cId="1847753439" sldId="260"/>
        </pc:sldMkLst>
        <pc:spChg chg="mod">
          <ac:chgData name="Pradeep Panicker" userId="143abdcc0a731464" providerId="LiveId" clId="{63A05535-1B3F-46AB-996D-FF9E65281594}" dt="2020-09-07T07:14:08.671" v="563" actId="21"/>
          <ac:spMkLst>
            <pc:docMk/>
            <pc:sldMk cId="1847753439" sldId="260"/>
            <ac:spMk id="2" creationId="{DBADC6F3-87C8-4216-8A43-57ACCAF4A592}"/>
          </ac:spMkLst>
        </pc:spChg>
        <pc:spChg chg="mod">
          <ac:chgData name="Pradeep Panicker" userId="143abdcc0a731464" providerId="LiveId" clId="{63A05535-1B3F-46AB-996D-FF9E65281594}" dt="2020-09-07T07:15:39.012" v="578" actId="5793"/>
          <ac:spMkLst>
            <pc:docMk/>
            <pc:sldMk cId="1847753439" sldId="260"/>
            <ac:spMk id="3" creationId="{404612A3-9B6E-4A0F-8510-378FED63FAB8}"/>
          </ac:spMkLst>
        </pc:spChg>
        <pc:spChg chg="add mod">
          <ac:chgData name="Pradeep Panicker" userId="143abdcc0a731464" providerId="LiveId" clId="{63A05535-1B3F-46AB-996D-FF9E65281594}" dt="2020-09-07T10:04:05.641" v="4508" actId="6549"/>
          <ac:spMkLst>
            <pc:docMk/>
            <pc:sldMk cId="1847753439" sldId="260"/>
            <ac:spMk id="8" creationId="{482E07B8-52FA-4CE0-A5A5-D2A7249664F3}"/>
          </ac:spMkLst>
        </pc:spChg>
        <pc:graphicFrameChg chg="add mod modGraphic">
          <ac:chgData name="Pradeep Panicker" userId="143abdcc0a731464" providerId="LiveId" clId="{63A05535-1B3F-46AB-996D-FF9E65281594}" dt="2020-09-07T07:24:30.201" v="670" actId="207"/>
          <ac:graphicFrameMkLst>
            <pc:docMk/>
            <pc:sldMk cId="1847753439" sldId="260"/>
            <ac:graphicFrameMk id="4" creationId="{B79C8D7C-C3D9-4F5C-BF68-8AEE13A06DE8}"/>
          </ac:graphicFrameMkLst>
        </pc:graphicFrameChg>
        <pc:picChg chg="add mod">
          <ac:chgData name="Pradeep Panicker" userId="143abdcc0a731464" providerId="LiveId" clId="{63A05535-1B3F-46AB-996D-FF9E65281594}" dt="2020-09-07T07:41:54.181" v="678" actId="1076"/>
          <ac:picMkLst>
            <pc:docMk/>
            <pc:sldMk cId="1847753439" sldId="260"/>
            <ac:picMk id="6" creationId="{7014C4D1-D761-41C5-A732-8555B4D3ACB3}"/>
          </ac:picMkLst>
        </pc:picChg>
      </pc:sldChg>
      <pc:sldChg chg="addSp modSp new mod setBg">
        <pc:chgData name="Pradeep Panicker" userId="143abdcc0a731464" providerId="LiveId" clId="{63A05535-1B3F-46AB-996D-FF9E65281594}" dt="2020-09-07T10:06:59.631" v="4740" actId="14100"/>
        <pc:sldMkLst>
          <pc:docMk/>
          <pc:sldMk cId="3201304368" sldId="261"/>
        </pc:sldMkLst>
        <pc:spChg chg="mod">
          <ac:chgData name="Pradeep Panicker" userId="143abdcc0a731464" providerId="LiveId" clId="{63A05535-1B3F-46AB-996D-FF9E65281594}" dt="2020-09-07T09:13:33.859" v="2303" actId="20577"/>
          <ac:spMkLst>
            <pc:docMk/>
            <pc:sldMk cId="3201304368" sldId="261"/>
            <ac:spMk id="2" creationId="{F2B1B09C-50DA-4B65-B2AA-5A416F88548D}"/>
          </ac:spMkLst>
        </pc:spChg>
        <pc:spChg chg="mod">
          <ac:chgData name="Pradeep Panicker" userId="143abdcc0a731464" providerId="LiveId" clId="{63A05535-1B3F-46AB-996D-FF9E65281594}" dt="2020-09-07T08:45:36.490" v="1225" actId="115"/>
          <ac:spMkLst>
            <pc:docMk/>
            <pc:sldMk cId="3201304368" sldId="261"/>
            <ac:spMk id="3" creationId="{DDB4BF23-AB64-4129-AADA-D067A5A10DB5}"/>
          </ac:spMkLst>
        </pc:spChg>
        <pc:spChg chg="add">
          <ac:chgData name="Pradeep Panicker" userId="143abdcc0a731464" providerId="LiveId" clId="{63A05535-1B3F-46AB-996D-FF9E65281594}" dt="2020-09-07T08:37:56.403" v="841" actId="26606"/>
          <ac:spMkLst>
            <pc:docMk/>
            <pc:sldMk cId="3201304368" sldId="261"/>
            <ac:spMk id="10" creationId="{A5931BE0-4B93-4D6C-878E-ACC59D6B4587}"/>
          </ac:spMkLst>
        </pc:spChg>
        <pc:spChg chg="add mod">
          <ac:chgData name="Pradeep Panicker" userId="143abdcc0a731464" providerId="LiveId" clId="{63A05535-1B3F-46AB-996D-FF9E65281594}" dt="2020-09-07T10:06:59.631" v="4740" actId="14100"/>
          <ac:spMkLst>
            <pc:docMk/>
            <pc:sldMk cId="3201304368" sldId="261"/>
            <ac:spMk id="16" creationId="{EBEE76EB-AD6E-4D60-810F-820B96E0ACFD}"/>
          </ac:spMkLst>
        </pc:spChg>
        <pc:spChg chg="add">
          <ac:chgData name="Pradeep Panicker" userId="143abdcc0a731464" providerId="LiveId" clId="{63A05535-1B3F-46AB-996D-FF9E65281594}" dt="2020-09-07T08:37:56.403" v="841" actId="26606"/>
          <ac:spMkLst>
            <pc:docMk/>
            <pc:sldMk cId="3201304368" sldId="261"/>
            <ac:spMk id="17" creationId="{D166A8AB-8924-421C-BCED-B54DBC4054E0}"/>
          </ac:spMkLst>
        </pc:spChg>
        <pc:grpChg chg="add">
          <ac:chgData name="Pradeep Panicker" userId="143abdcc0a731464" providerId="LiveId" clId="{63A05535-1B3F-46AB-996D-FF9E65281594}" dt="2020-09-07T08:37:56.403" v="841" actId="26606"/>
          <ac:grpSpMkLst>
            <pc:docMk/>
            <pc:sldMk cId="3201304368" sldId="261"/>
            <ac:grpSpMk id="12" creationId="{9F2D4ED5-DC78-4C88-97AA-483206C53E90}"/>
          </ac:grpSpMkLst>
        </pc:grpChg>
        <pc:picChg chg="add mod">
          <ac:chgData name="Pradeep Panicker" userId="143abdcc0a731464" providerId="LiveId" clId="{63A05535-1B3F-46AB-996D-FF9E65281594}" dt="2020-09-07T08:37:56.403" v="841" actId="26606"/>
          <ac:picMkLst>
            <pc:docMk/>
            <pc:sldMk cId="3201304368" sldId="261"/>
            <ac:picMk id="5" creationId="{7DA53718-E758-4334-BD62-BB819FFEDC4F}"/>
          </ac:picMkLst>
        </pc:picChg>
      </pc:sldChg>
      <pc:sldChg chg="addSp modSp add mod">
        <pc:chgData name="Pradeep Panicker" userId="143abdcc0a731464" providerId="LiveId" clId="{63A05535-1B3F-46AB-996D-FF9E65281594}" dt="2020-09-07T10:07:05.432" v="4741" actId="22"/>
        <pc:sldMkLst>
          <pc:docMk/>
          <pc:sldMk cId="1294487908" sldId="262"/>
        </pc:sldMkLst>
        <pc:spChg chg="mod">
          <ac:chgData name="Pradeep Panicker" userId="143abdcc0a731464" providerId="LiveId" clId="{63A05535-1B3F-46AB-996D-FF9E65281594}" dt="2020-09-07T09:13:40.768" v="2308" actId="20577"/>
          <ac:spMkLst>
            <pc:docMk/>
            <pc:sldMk cId="1294487908" sldId="262"/>
            <ac:spMk id="2" creationId="{F2B1B09C-50DA-4B65-B2AA-5A416F88548D}"/>
          </ac:spMkLst>
        </pc:spChg>
        <pc:spChg chg="mod">
          <ac:chgData name="Pradeep Panicker" userId="143abdcc0a731464" providerId="LiveId" clId="{63A05535-1B3F-46AB-996D-FF9E65281594}" dt="2020-09-07T09:10:12.441" v="2031" actId="14100"/>
          <ac:spMkLst>
            <pc:docMk/>
            <pc:sldMk cId="1294487908" sldId="262"/>
            <ac:spMk id="3" creationId="{DDB4BF23-AB64-4129-AADA-D067A5A10DB5}"/>
          </ac:spMkLst>
        </pc:spChg>
        <pc:spChg chg="add">
          <ac:chgData name="Pradeep Panicker" userId="143abdcc0a731464" providerId="LiveId" clId="{63A05535-1B3F-46AB-996D-FF9E65281594}" dt="2020-09-07T10:07:05.432" v="4741" actId="22"/>
          <ac:spMkLst>
            <pc:docMk/>
            <pc:sldMk cId="1294487908" sldId="262"/>
            <ac:spMk id="4" creationId="{AD016A3D-34C0-45AD-96BF-E3C95330B8D0}"/>
          </ac:spMkLst>
        </pc:spChg>
      </pc:sldChg>
      <pc:sldChg chg="addSp modSp add mod">
        <pc:chgData name="Pradeep Panicker" userId="143abdcc0a731464" providerId="LiveId" clId="{63A05535-1B3F-46AB-996D-FF9E65281594}" dt="2020-09-07T10:07:10.912" v="4742" actId="22"/>
        <pc:sldMkLst>
          <pc:docMk/>
          <pc:sldMk cId="34414250" sldId="263"/>
        </pc:sldMkLst>
        <pc:spChg chg="mod">
          <ac:chgData name="Pradeep Panicker" userId="143abdcc0a731464" providerId="LiveId" clId="{63A05535-1B3F-46AB-996D-FF9E65281594}" dt="2020-09-07T09:13:50.212" v="2315" actId="20577"/>
          <ac:spMkLst>
            <pc:docMk/>
            <pc:sldMk cId="34414250" sldId="263"/>
            <ac:spMk id="2" creationId="{F2B1B09C-50DA-4B65-B2AA-5A416F88548D}"/>
          </ac:spMkLst>
        </pc:spChg>
        <pc:spChg chg="mod">
          <ac:chgData name="Pradeep Panicker" userId="143abdcc0a731464" providerId="LiveId" clId="{63A05535-1B3F-46AB-996D-FF9E65281594}" dt="2020-09-07T09:13:00.863" v="2282" actId="6549"/>
          <ac:spMkLst>
            <pc:docMk/>
            <pc:sldMk cId="34414250" sldId="263"/>
            <ac:spMk id="3" creationId="{DDB4BF23-AB64-4129-AADA-D067A5A10DB5}"/>
          </ac:spMkLst>
        </pc:spChg>
        <pc:spChg chg="add">
          <ac:chgData name="Pradeep Panicker" userId="143abdcc0a731464" providerId="LiveId" clId="{63A05535-1B3F-46AB-996D-FF9E65281594}" dt="2020-09-07T10:07:10.912" v="4742" actId="22"/>
          <ac:spMkLst>
            <pc:docMk/>
            <pc:sldMk cId="34414250" sldId="263"/>
            <ac:spMk id="4" creationId="{121FBC5E-F014-489D-A7B1-6EAF6092BE88}"/>
          </ac:spMkLst>
        </pc:spChg>
      </pc:sldChg>
      <pc:sldChg chg="addSp delSp modSp add mod">
        <pc:chgData name="Pradeep Panicker" userId="143abdcc0a731464" providerId="LiveId" clId="{63A05535-1B3F-46AB-996D-FF9E65281594}" dt="2020-09-07T10:13:56.266" v="4954" actId="20577"/>
        <pc:sldMkLst>
          <pc:docMk/>
          <pc:sldMk cId="363571619" sldId="264"/>
        </pc:sldMkLst>
        <pc:spChg chg="mod">
          <ac:chgData name="Pradeep Panicker" userId="143abdcc0a731464" providerId="LiveId" clId="{63A05535-1B3F-46AB-996D-FF9E65281594}" dt="2020-09-07T09:48:04.431" v="3426" actId="14100"/>
          <ac:spMkLst>
            <pc:docMk/>
            <pc:sldMk cId="363571619" sldId="264"/>
            <ac:spMk id="2" creationId="{F2B1B09C-50DA-4B65-B2AA-5A416F88548D}"/>
          </ac:spMkLst>
        </pc:spChg>
        <pc:spChg chg="del mod">
          <ac:chgData name="Pradeep Panicker" userId="143abdcc0a731464" providerId="LiveId" clId="{63A05535-1B3F-46AB-996D-FF9E65281594}" dt="2020-09-07T09:25:48.595" v="2341"/>
          <ac:spMkLst>
            <pc:docMk/>
            <pc:sldMk cId="363571619" sldId="264"/>
            <ac:spMk id="3" creationId="{DDB4BF23-AB64-4129-AADA-D067A5A10DB5}"/>
          </ac:spMkLst>
        </pc:spChg>
        <pc:spChg chg="add mod">
          <ac:chgData name="Pradeep Panicker" userId="143abdcc0a731464" providerId="LiveId" clId="{63A05535-1B3F-46AB-996D-FF9E65281594}" dt="2020-09-07T09:49:44.264" v="3474" actId="6549"/>
          <ac:spMkLst>
            <pc:docMk/>
            <pc:sldMk cId="363571619" sldId="264"/>
            <ac:spMk id="7" creationId="{F7BB6A5C-2A9A-46F6-98E0-48E4B350CC7A}"/>
          </ac:spMkLst>
        </pc:spChg>
        <pc:graphicFrameChg chg="add mod modGraphic">
          <ac:chgData name="Pradeep Panicker" userId="143abdcc0a731464" providerId="LiveId" clId="{63A05535-1B3F-46AB-996D-FF9E65281594}" dt="2020-09-07T09:26:58.382" v="2481" actId="113"/>
          <ac:graphicFrameMkLst>
            <pc:docMk/>
            <pc:sldMk cId="363571619" sldId="264"/>
            <ac:graphicFrameMk id="4" creationId="{DEA0F5E7-93E3-44B6-B110-5EE32971E512}"/>
          </ac:graphicFrameMkLst>
        </pc:graphicFrameChg>
        <pc:graphicFrameChg chg="add mod modGraphic">
          <ac:chgData name="Pradeep Panicker" userId="143abdcc0a731464" providerId="LiveId" clId="{63A05535-1B3F-46AB-996D-FF9E65281594}" dt="2020-09-07T10:13:56.266" v="4954" actId="20577"/>
          <ac:graphicFrameMkLst>
            <pc:docMk/>
            <pc:sldMk cId="363571619" sldId="264"/>
            <ac:graphicFrameMk id="6" creationId="{21E3EC56-2FCF-4B12-BC45-3D57A2911D64}"/>
          </ac:graphicFrameMkLst>
        </pc:graphicFrameChg>
        <pc:picChg chg="del">
          <ac:chgData name="Pradeep Panicker" userId="143abdcc0a731464" providerId="LiveId" clId="{63A05535-1B3F-46AB-996D-FF9E65281594}" dt="2020-09-07T09:25:29.627" v="2340" actId="478"/>
          <ac:picMkLst>
            <pc:docMk/>
            <pc:sldMk cId="363571619" sldId="264"/>
            <ac:picMk id="5" creationId="{7DA53718-E758-4334-BD62-BB819FFEDC4F}"/>
          </ac:picMkLst>
        </pc:picChg>
      </pc:sldChg>
      <pc:sldChg chg="modSp add mod">
        <pc:chgData name="Pradeep Panicker" userId="143abdcc0a731464" providerId="LiveId" clId="{63A05535-1B3F-46AB-996D-FF9E65281594}" dt="2020-09-07T10:14:33.228" v="4961" actId="20577"/>
        <pc:sldMkLst>
          <pc:docMk/>
          <pc:sldMk cId="1793468173" sldId="265"/>
        </pc:sldMkLst>
        <pc:spChg chg="mod">
          <ac:chgData name="Pradeep Panicker" userId="143abdcc0a731464" providerId="LiveId" clId="{63A05535-1B3F-46AB-996D-FF9E65281594}" dt="2020-09-07T09:59:33.332" v="4342" actId="1076"/>
          <ac:spMkLst>
            <pc:docMk/>
            <pc:sldMk cId="1793468173" sldId="265"/>
            <ac:spMk id="7" creationId="{F7BB6A5C-2A9A-46F6-98E0-48E4B350CC7A}"/>
          </ac:spMkLst>
        </pc:spChg>
        <pc:graphicFrameChg chg="modGraphic">
          <ac:chgData name="Pradeep Panicker" userId="143abdcc0a731464" providerId="LiveId" clId="{63A05535-1B3F-46AB-996D-FF9E65281594}" dt="2020-09-07T10:14:33.228" v="4961" actId="20577"/>
          <ac:graphicFrameMkLst>
            <pc:docMk/>
            <pc:sldMk cId="1793468173" sldId="265"/>
            <ac:graphicFrameMk id="6" creationId="{21E3EC56-2FCF-4B12-BC45-3D57A2911D64}"/>
          </ac:graphicFrameMkLst>
        </pc:graphicFrameChg>
      </pc:sldChg>
      <pc:sldChg chg="addSp delSp modSp new mod">
        <pc:chgData name="Pradeep Panicker" userId="143abdcc0a731464" providerId="LiveId" clId="{63A05535-1B3F-46AB-996D-FF9E65281594}" dt="2020-09-07T10:08:33.711" v="4823" actId="1076"/>
        <pc:sldMkLst>
          <pc:docMk/>
          <pc:sldMk cId="4022199556" sldId="266"/>
        </pc:sldMkLst>
        <pc:spChg chg="del">
          <ac:chgData name="Pradeep Panicker" userId="143abdcc0a731464" providerId="LiveId" clId="{63A05535-1B3F-46AB-996D-FF9E65281594}" dt="2020-09-07T10:07:24.929" v="4744" actId="478"/>
          <ac:spMkLst>
            <pc:docMk/>
            <pc:sldMk cId="4022199556" sldId="266"/>
            <ac:spMk id="2" creationId="{86A91CF0-08CC-4F59-864C-C296409CB65A}"/>
          </ac:spMkLst>
        </pc:spChg>
        <pc:spChg chg="del mod">
          <ac:chgData name="Pradeep Panicker" userId="143abdcc0a731464" providerId="LiveId" clId="{63A05535-1B3F-46AB-996D-FF9E65281594}" dt="2020-09-07T10:08:06.301" v="4746" actId="931"/>
          <ac:spMkLst>
            <pc:docMk/>
            <pc:sldMk cId="4022199556" sldId="266"/>
            <ac:spMk id="3" creationId="{9D0C3EC7-AE69-444C-B557-F6234240D2F5}"/>
          </ac:spMkLst>
        </pc:spChg>
        <pc:spChg chg="add del mod">
          <ac:chgData name="Pradeep Panicker" userId="143abdcc0a731464" providerId="LiveId" clId="{63A05535-1B3F-46AB-996D-FF9E65281594}" dt="2020-09-07T10:08:27.046" v="4810"/>
          <ac:spMkLst>
            <pc:docMk/>
            <pc:sldMk cId="4022199556" sldId="266"/>
            <ac:spMk id="6" creationId="{F5B4812E-FDA9-4ECE-82E4-2522615A91A9}"/>
          </ac:spMkLst>
        </pc:spChg>
        <pc:spChg chg="add del mod">
          <ac:chgData name="Pradeep Panicker" userId="143abdcc0a731464" providerId="LiveId" clId="{63A05535-1B3F-46AB-996D-FF9E65281594}" dt="2020-09-07T10:08:15.740" v="4751" actId="478"/>
          <ac:spMkLst>
            <pc:docMk/>
            <pc:sldMk cId="4022199556" sldId="266"/>
            <ac:spMk id="8" creationId="{ED68C302-4C9F-4105-9971-362ADED1ED19}"/>
          </ac:spMkLst>
        </pc:spChg>
        <pc:picChg chg="add del mod">
          <ac:chgData name="Pradeep Panicker" userId="143abdcc0a731464" providerId="LiveId" clId="{63A05535-1B3F-46AB-996D-FF9E65281594}" dt="2020-09-07T10:08:33.711" v="4823" actId="1076"/>
          <ac:picMkLst>
            <pc:docMk/>
            <pc:sldMk cId="4022199556" sldId="266"/>
            <ac:picMk id="5" creationId="{04BE9A04-5F57-480B-84C8-A28604BA071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Monday, September 7,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6941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73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47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77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27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55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30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18847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035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497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September 7,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94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September 7,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162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epicureanepistles.com/comment-redirect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views/TASK5-BusinessAnalyticsEDASparkFoundationInternship/CategoryWise-TOTALSalesVsProfit?:language=en&amp;:display_count=y&amp;publish=yes&amp;:origin=viz_share_link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views/TASK5-BusinessAnalyticsEDASparkFoundationInternship/Catagorywise-No_ofTransactions?:language=en&amp;:display_count=y&amp;publish=yes&amp;:origin=viz_share_link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views/TASK5-BusinessAnalyticsEDASparkFoundationInternship/CustomerSegmentwiseSalesProfitDiscount?:language=en&amp;:display_count=y&amp;publish=yes&amp;:origin=viz_share_link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views/TASK5-BusinessAnalyticsEDASparkFoundationInternship/CustomerSegmentwiseSalesProfitDiscount?:language=en&amp;:display_count=y&amp;publish=yes&amp;:origin=viz_share_link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views/TASK5-BusinessAnalyticsEDASparkFoundationInternship/CustomerSegmentwiseSalesProfitDiscount?:language=en&amp;:display_count=y&amp;publish=yes&amp;:origin=viz_share_link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5F64955F-3CE4-4E78-8F4D-790B4ABBDB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9200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AB3827-97C5-44EC-B37C-BF406B7202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3951" y="549275"/>
            <a:ext cx="5437187" cy="2986234"/>
          </a:xfrm>
        </p:spPr>
        <p:txBody>
          <a:bodyPr anchor="b">
            <a:normAutofit/>
          </a:bodyPr>
          <a:lstStyle/>
          <a:p>
            <a:r>
              <a:rPr lang="en-US" sz="5900" dirty="0"/>
              <a:t>EXPLORATORY DATA ANALYSIS </a:t>
            </a:r>
            <a:endParaRPr lang="en-IN" sz="5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7A174-4DC4-434F-9D97-F4F5A5763F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03951" y="3827610"/>
            <a:ext cx="5437187" cy="22652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alpha val="60000"/>
                  </a:schemeClr>
                </a:solidFill>
              </a:rPr>
              <a:t>- For a SUPERSTORE </a:t>
            </a:r>
            <a:endParaRPr lang="en-IN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B31155-F93C-438A-9CF9-F2C966E32484}"/>
              </a:ext>
            </a:extLst>
          </p:cNvPr>
          <p:cNvSpPr txBox="1"/>
          <p:nvPr/>
        </p:nvSpPr>
        <p:spPr>
          <a:xfrm>
            <a:off x="6203951" y="4660777"/>
            <a:ext cx="5248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Assigned as TASK 5 of the Internship with SPARK Foundation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33272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B1B09C-50DA-4B65-B2AA-5A416F885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6"/>
            <a:ext cx="3565524" cy="631454"/>
          </a:xfrm>
        </p:spPr>
        <p:txBody>
          <a:bodyPr wrap="square" anchor="b">
            <a:noAutofit/>
          </a:bodyPr>
          <a:lstStyle/>
          <a:p>
            <a:r>
              <a:rPr lang="en-US" sz="3200" dirty="0"/>
              <a:t>Insights from EDA-</a:t>
            </a:r>
            <a:endParaRPr lang="en-IN" sz="32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EA0F5E7-93E3-44B6-B110-5EE32971E51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410326" y="849471"/>
          <a:ext cx="4234119" cy="2341403"/>
        </p:xfrm>
        <a:graphic>
          <a:graphicData uri="http://schemas.openxmlformats.org/drawingml/2006/table">
            <a:tbl>
              <a:tblPr/>
              <a:tblGrid>
                <a:gridCol w="1139955">
                  <a:extLst>
                    <a:ext uri="{9D8B030D-6E8A-4147-A177-3AD203B41FA5}">
                      <a16:colId xmlns:a16="http://schemas.microsoft.com/office/drawing/2014/main" val="4058989107"/>
                    </a:ext>
                  </a:extLst>
                </a:gridCol>
                <a:gridCol w="993390">
                  <a:extLst>
                    <a:ext uri="{9D8B030D-6E8A-4147-A177-3AD203B41FA5}">
                      <a16:colId xmlns:a16="http://schemas.microsoft.com/office/drawing/2014/main" val="3487138715"/>
                    </a:ext>
                  </a:extLst>
                </a:gridCol>
                <a:gridCol w="993390">
                  <a:extLst>
                    <a:ext uri="{9D8B030D-6E8A-4147-A177-3AD203B41FA5}">
                      <a16:colId xmlns:a16="http://schemas.microsoft.com/office/drawing/2014/main" val="2765442508"/>
                    </a:ext>
                  </a:extLst>
                </a:gridCol>
                <a:gridCol w="1107384">
                  <a:extLst>
                    <a:ext uri="{9D8B030D-6E8A-4147-A177-3AD203B41FA5}">
                      <a16:colId xmlns:a16="http://schemas.microsoft.com/office/drawing/2014/main" val="4276908935"/>
                    </a:ext>
                  </a:extLst>
                </a:gridCol>
              </a:tblGrid>
              <a:tr h="431311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Category of Customers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FURNITURE 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OFFICE SUPPLIES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TECHNOLOGY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6532362"/>
                  </a:ext>
                </a:extLst>
              </a:tr>
              <a:tr h="633763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HOME OFFICE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Least Sales; Less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55768"/>
                  </a:ext>
                </a:extLst>
              </a:tr>
              <a:tr h="633763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CORPORATE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Most Sales; Less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Less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335829"/>
                  </a:ext>
                </a:extLst>
              </a:tr>
              <a:tr h="642566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CONSUMER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Least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346464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1E3EC56-2FCF-4B12-BC45-3D57A2911D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687494"/>
              </p:ext>
            </p:extLst>
          </p:nvPr>
        </p:nvGraphicFramePr>
        <p:xfrm>
          <a:off x="6434393" y="3488924"/>
          <a:ext cx="4210053" cy="2734322"/>
        </p:xfrm>
        <a:graphic>
          <a:graphicData uri="http://schemas.openxmlformats.org/drawingml/2006/table">
            <a:tbl>
              <a:tblPr/>
              <a:tblGrid>
                <a:gridCol w="1133476">
                  <a:extLst>
                    <a:ext uri="{9D8B030D-6E8A-4147-A177-3AD203B41FA5}">
                      <a16:colId xmlns:a16="http://schemas.microsoft.com/office/drawing/2014/main" val="313946424"/>
                    </a:ext>
                  </a:extLst>
                </a:gridCol>
                <a:gridCol w="987743">
                  <a:extLst>
                    <a:ext uri="{9D8B030D-6E8A-4147-A177-3AD203B41FA5}">
                      <a16:colId xmlns:a16="http://schemas.microsoft.com/office/drawing/2014/main" val="2525953248"/>
                    </a:ext>
                  </a:extLst>
                </a:gridCol>
                <a:gridCol w="987743">
                  <a:extLst>
                    <a:ext uri="{9D8B030D-6E8A-4147-A177-3AD203B41FA5}">
                      <a16:colId xmlns:a16="http://schemas.microsoft.com/office/drawing/2014/main" val="1467490265"/>
                    </a:ext>
                  </a:extLst>
                </a:gridCol>
                <a:gridCol w="1101091">
                  <a:extLst>
                    <a:ext uri="{9D8B030D-6E8A-4147-A177-3AD203B41FA5}">
                      <a16:colId xmlns:a16="http://schemas.microsoft.com/office/drawing/2014/main" val="3370832015"/>
                    </a:ext>
                  </a:extLst>
                </a:gridCol>
              </a:tblGrid>
              <a:tr h="268795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FURNITURE 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OFFICE SUPPLIES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TECHNOLOGY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6418289"/>
                  </a:ext>
                </a:extLst>
              </a:tr>
              <a:tr h="61424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WEST REGION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Less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226494"/>
                  </a:ext>
                </a:extLst>
              </a:tr>
              <a:tr h="61424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SOUTH REGION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Least Sales; Less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Least Sales; Low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Least Sales ; Least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6523127"/>
                  </a:ext>
                </a:extLst>
              </a:tr>
              <a:tr h="61424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CENTRAL REGION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Low Sales; LOSS MAKING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Low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Low Sales; Low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0115921"/>
                  </a:ext>
                </a:extLst>
              </a:tr>
              <a:tr h="62278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EAST REGION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Low Sales; Low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76930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7BB6A5C-2A9A-46F6-98E0-48E4B350CC7A}"/>
              </a:ext>
            </a:extLst>
          </p:cNvPr>
          <p:cNvSpPr txBox="1"/>
          <p:nvPr/>
        </p:nvSpPr>
        <p:spPr>
          <a:xfrm>
            <a:off x="398714" y="1412219"/>
            <a:ext cx="455836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/>
              <a:t>Category of Customers -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Even with variable discounts offered across categories of goods, NO CUSTOMER Segment is bringing Loss to the STORES.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SALES to the Consumer segment is not benefitting the STORES as such. This means that the Consumer segment is not attracted to the STORES for buying ANY-OF-THE there category of goods.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High Pricing / Negative Sales strategy can be reasons for this LOW Sales.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An overhauling of SALES strategy with respect to the competitors in the market, needs to be adapted by the STORES – to increase sales and profitability in the CONSUMER Segment.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Fine-Tuning is the sales strategy is required with the ‘HOME OFFICE’ segment of customers to optimize sales.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When it comes to the CORPORATE Segment, a Sales strategy with Association rules can be thought of for increasing the sales of Technology products.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793468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04BE9A04-5F57-480B-84C8-A28604BA07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19536" y="245792"/>
            <a:ext cx="7552928" cy="6042343"/>
          </a:xfrm>
        </p:spPr>
      </p:pic>
    </p:spTree>
    <p:extLst>
      <p:ext uri="{BB962C8B-B14F-4D97-AF65-F5344CB8AC3E}">
        <p14:creationId xmlns:p14="http://schemas.microsoft.com/office/powerpoint/2010/main" val="4022199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188300-819E-427B-9C95-0475B65C1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1435100"/>
            <a:ext cx="5437188" cy="3496214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400"/>
              <a:t>Introduction	to Dataset	</a:t>
            </a:r>
            <a:endParaRPr lang="en-IN" sz="7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58D7-0918-4B62-AE26-36067C0250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40575" y="1522184"/>
            <a:ext cx="3581181" cy="4570641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400" dirty="0"/>
              <a:t>The dataset represents the Sales of its THREE CATEGORY of Goods across UNITED States – of a SUPERSTORE.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dirty="0"/>
              <a:t>The goods are primarily sold to THREE Segments of Customers 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>
              <a:lnSpc>
                <a:spcPct val="100000"/>
              </a:lnSpc>
            </a:pPr>
            <a:r>
              <a:rPr lang="en-US" sz="1400" dirty="0"/>
              <a:t>The Profitability is accounted against each sales made.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We will be attempting to understand the distribution of Profitability across Category of goods as well as the Sales distribution across the cities in USA.</a:t>
            </a:r>
          </a:p>
          <a:p>
            <a:pPr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D3262674-A504-4C90-BBBB-94D20F92A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54653" y="4120355"/>
            <a:ext cx="1237347" cy="1972470"/>
          </a:xfrm>
          <a:custGeom>
            <a:avLst/>
            <a:gdLst>
              <a:gd name="connsiteX0" fmla="*/ 986235 w 1237347"/>
              <a:gd name="connsiteY0" fmla="*/ 0 h 1972470"/>
              <a:gd name="connsiteX1" fmla="*/ 1184996 w 1237347"/>
              <a:gd name="connsiteY1" fmla="*/ 20037 h 1972470"/>
              <a:gd name="connsiteX2" fmla="*/ 1237347 w 1237347"/>
              <a:gd name="connsiteY2" fmla="*/ 33498 h 1972470"/>
              <a:gd name="connsiteX3" fmla="*/ 1237347 w 1237347"/>
              <a:gd name="connsiteY3" fmla="*/ 1938973 h 1972470"/>
              <a:gd name="connsiteX4" fmla="*/ 1184996 w 1237347"/>
              <a:gd name="connsiteY4" fmla="*/ 1952433 h 1972470"/>
              <a:gd name="connsiteX5" fmla="*/ 986235 w 1237347"/>
              <a:gd name="connsiteY5" fmla="*/ 1972470 h 1972470"/>
              <a:gd name="connsiteX6" fmla="*/ 0 w 1237347"/>
              <a:gd name="connsiteY6" fmla="*/ 986235 h 1972470"/>
              <a:gd name="connsiteX7" fmla="*/ 986235 w 1237347"/>
              <a:gd name="connsiteY7" fmla="*/ 0 h 197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37347" h="1972470">
                <a:moveTo>
                  <a:pt x="986235" y="0"/>
                </a:moveTo>
                <a:cubicBezTo>
                  <a:pt x="1054320" y="0"/>
                  <a:pt x="1120794" y="6899"/>
                  <a:pt x="1184996" y="20037"/>
                </a:cubicBezTo>
                <a:lnTo>
                  <a:pt x="1237347" y="33498"/>
                </a:lnTo>
                <a:lnTo>
                  <a:pt x="1237347" y="1938973"/>
                </a:lnTo>
                <a:lnTo>
                  <a:pt x="1184996" y="1952433"/>
                </a:lnTo>
                <a:cubicBezTo>
                  <a:pt x="1120794" y="1965571"/>
                  <a:pt x="1054320" y="1972470"/>
                  <a:pt x="986235" y="1972470"/>
                </a:cubicBezTo>
                <a:cubicBezTo>
                  <a:pt x="441552" y="1972470"/>
                  <a:pt x="0" y="1530918"/>
                  <a:pt x="0" y="986235"/>
                </a:cubicBezTo>
                <a:cubicBezTo>
                  <a:pt x="0" y="441552"/>
                  <a:pt x="441552" y="0"/>
                  <a:pt x="986235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508000" dist="76200" dir="15480000">
              <a:schemeClr val="accent1">
                <a:lumMod val="60000"/>
                <a:lumOff val="40000"/>
                <a:alpha val="6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46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17E992-989D-44BD-A5CA-7151FF590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1435100"/>
            <a:ext cx="5437188" cy="3496214"/>
          </a:xfrm>
        </p:spPr>
        <p:txBody>
          <a:bodyPr wrap="square" anchor="t">
            <a:normAutofit/>
          </a:bodyPr>
          <a:lstStyle/>
          <a:p>
            <a:r>
              <a:rPr lang="en-US" sz="8000" dirty="0"/>
              <a:t>DATA Report -</a:t>
            </a:r>
            <a:endParaRPr lang="en-IN" sz="8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BCDEA-E9BE-4CC5-8D23-36007A4E11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4568" y="419100"/>
            <a:ext cx="5935881" cy="5673725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200" dirty="0"/>
              <a:t>The total Transactions in the Superstore can be classified, Category wise as –</a:t>
            </a:r>
          </a:p>
          <a:p>
            <a:pPr lvl="1">
              <a:lnSpc>
                <a:spcPct val="100000"/>
              </a:lnSpc>
            </a:pPr>
            <a:r>
              <a:rPr lang="en-US" sz="1200" dirty="0"/>
              <a:t>Furniture  </a:t>
            </a:r>
            <a:r>
              <a:rPr lang="en-US" sz="1200" dirty="0">
                <a:sym typeface="Wingdings" panose="05000000000000000000" pitchFamily="2" charset="2"/>
              </a:rPr>
              <a:t> 2121 Transactions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sym typeface="Wingdings" panose="05000000000000000000" pitchFamily="2" charset="2"/>
              </a:rPr>
              <a:t>Office Supplies  6026 Transactions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sym typeface="Wingdings" panose="05000000000000000000" pitchFamily="2" charset="2"/>
              </a:rPr>
              <a:t>Technology Goods  1847 Transactions.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200" dirty="0">
              <a:sym typeface="Wingdings" panose="05000000000000000000" pitchFamily="2" charset="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ym typeface="Wingdings" panose="05000000000000000000" pitchFamily="2" charset="2"/>
              </a:rPr>
              <a:t>SUB-Category wise –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sym typeface="Wingdings" panose="05000000000000000000" pitchFamily="2" charset="2"/>
              </a:rPr>
              <a:t>Furniture has 04 Sub-categories of goods – Bookcases; Chairs; Furnishings &amp; Tables.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sym typeface="Wingdings" panose="05000000000000000000" pitchFamily="2" charset="2"/>
              </a:rPr>
              <a:t>OFFICE SUPPLIES has 09 Sub-Categories of goods – Appliances; Art; Binders; Envelops; Fasteners; Labels; Paper; Storage &amp; Supplies.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sym typeface="Wingdings" panose="05000000000000000000" pitchFamily="2" charset="2"/>
              </a:rPr>
              <a:t>TECHNOLOGY has 04 Sub-Category of goods – Accessories; Copiers; Machines &amp; Phones.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200" dirty="0">
              <a:sym typeface="Wingdings" panose="05000000000000000000" pitchFamily="2" charset="2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ym typeface="Wingdings" panose="05000000000000000000" pitchFamily="2" charset="2"/>
              </a:rPr>
              <a:t>SALES –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sym typeface="Wingdings" panose="05000000000000000000" pitchFamily="2" charset="2"/>
              </a:rPr>
              <a:t>Sales has taken place across 531 Cities  spread out in 49 States of the UNITED States.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sym typeface="Wingdings" panose="05000000000000000000" pitchFamily="2" charset="2"/>
              </a:rPr>
              <a:t>Sales measures indicate MAXIMUM Sales from the states of Washington; New  York; California &amp;  Pennsylvania.</a:t>
            </a:r>
          </a:p>
          <a:p>
            <a:pPr lvl="1">
              <a:lnSpc>
                <a:spcPct val="100000"/>
              </a:lnSpc>
            </a:pPr>
            <a:r>
              <a:rPr lang="en-US" sz="1200" dirty="0">
                <a:sym typeface="Wingdings" panose="05000000000000000000" pitchFamily="2" charset="2"/>
              </a:rPr>
              <a:t>REGION Wise sales – All the FOUR Regions have been covered proportionately – SOUTH Region having the least transactions &amp; WEST region having the Maximum transactions.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3262674-A504-4C90-BBBB-94D20F92A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54653" y="4120355"/>
            <a:ext cx="1237347" cy="1972470"/>
          </a:xfrm>
          <a:custGeom>
            <a:avLst/>
            <a:gdLst>
              <a:gd name="connsiteX0" fmla="*/ 986235 w 1237347"/>
              <a:gd name="connsiteY0" fmla="*/ 0 h 1972470"/>
              <a:gd name="connsiteX1" fmla="*/ 1184996 w 1237347"/>
              <a:gd name="connsiteY1" fmla="*/ 20037 h 1972470"/>
              <a:gd name="connsiteX2" fmla="*/ 1237347 w 1237347"/>
              <a:gd name="connsiteY2" fmla="*/ 33498 h 1972470"/>
              <a:gd name="connsiteX3" fmla="*/ 1237347 w 1237347"/>
              <a:gd name="connsiteY3" fmla="*/ 1938973 h 1972470"/>
              <a:gd name="connsiteX4" fmla="*/ 1184996 w 1237347"/>
              <a:gd name="connsiteY4" fmla="*/ 1952433 h 1972470"/>
              <a:gd name="connsiteX5" fmla="*/ 986235 w 1237347"/>
              <a:gd name="connsiteY5" fmla="*/ 1972470 h 1972470"/>
              <a:gd name="connsiteX6" fmla="*/ 0 w 1237347"/>
              <a:gd name="connsiteY6" fmla="*/ 986235 h 1972470"/>
              <a:gd name="connsiteX7" fmla="*/ 986235 w 1237347"/>
              <a:gd name="connsiteY7" fmla="*/ 0 h 1972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37347" h="1972470">
                <a:moveTo>
                  <a:pt x="986235" y="0"/>
                </a:moveTo>
                <a:cubicBezTo>
                  <a:pt x="1054320" y="0"/>
                  <a:pt x="1120794" y="6899"/>
                  <a:pt x="1184996" y="20037"/>
                </a:cubicBezTo>
                <a:lnTo>
                  <a:pt x="1237347" y="33498"/>
                </a:lnTo>
                <a:lnTo>
                  <a:pt x="1237347" y="1938973"/>
                </a:lnTo>
                <a:lnTo>
                  <a:pt x="1184996" y="1952433"/>
                </a:lnTo>
                <a:cubicBezTo>
                  <a:pt x="1120794" y="1965571"/>
                  <a:pt x="1054320" y="1972470"/>
                  <a:pt x="986235" y="1972470"/>
                </a:cubicBezTo>
                <a:cubicBezTo>
                  <a:pt x="441552" y="1972470"/>
                  <a:pt x="0" y="1530918"/>
                  <a:pt x="0" y="986235"/>
                </a:cubicBezTo>
                <a:cubicBezTo>
                  <a:pt x="0" y="441552"/>
                  <a:pt x="441552" y="0"/>
                  <a:pt x="986235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508000" dist="76200" dir="15480000">
              <a:schemeClr val="accent1">
                <a:lumMod val="60000"/>
                <a:lumOff val="40000"/>
                <a:alpha val="6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58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3FD32-F6BC-4785-ABC6-B930DFF7C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Univariate Analysis -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4089E-53F1-4561-B7BA-D958BB0B6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REGION Wise Sales &amp; Profit Analysis-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21D9413-9268-4B62-B4FC-57AA8A330D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082" y="1569966"/>
            <a:ext cx="5749711" cy="4156132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058FD9-7693-4034-A2BE-C56BDD2472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214735"/>
              </p:ext>
            </p:extLst>
          </p:nvPr>
        </p:nvGraphicFramePr>
        <p:xfrm>
          <a:off x="741519" y="2715220"/>
          <a:ext cx="4762500" cy="1463040"/>
        </p:xfrm>
        <a:graphic>
          <a:graphicData uri="http://schemas.openxmlformats.org/drawingml/2006/table">
            <a:tbl>
              <a:tblPr/>
              <a:tblGrid>
                <a:gridCol w="889000">
                  <a:extLst>
                    <a:ext uri="{9D8B030D-6E8A-4147-A177-3AD203B41FA5}">
                      <a16:colId xmlns:a16="http://schemas.microsoft.com/office/drawing/2014/main" val="2312126604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3997564225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1372951793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2963474141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331181798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247295250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Category of Goods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MAXIMUM SALES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MINIMUM SALES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MAXIMUM PROFIT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MINIMUM PROFIT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LOSS MAKING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1098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1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FURNITURE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WEST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SOUTH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WEST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EAST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CENTRAL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447204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1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OFFICE Supplies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WEST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SOUTH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WEST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CENTRAL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752139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1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TECHNOLOGY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EAST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SOUTH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EAST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SOUTH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NIL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960435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559DAAE-5330-4A28-8140-358F05AD75E9}"/>
              </a:ext>
            </a:extLst>
          </p:cNvPr>
          <p:cNvSpPr txBox="1"/>
          <p:nvPr/>
        </p:nvSpPr>
        <p:spPr>
          <a:xfrm>
            <a:off x="739061" y="6208118"/>
            <a:ext cx="2297104" cy="308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>
                <a:hlinkClick r:id="rId3"/>
              </a:rPr>
              <a:t>Click for Live Visualisation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158068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DC6F3-87C8-4216-8A43-57ACCAF4A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Univariate Analysis –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612A3-9B6E-4A0F-8510-378FED63F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333501"/>
            <a:ext cx="11090274" cy="4759324"/>
          </a:xfrm>
        </p:spPr>
        <p:txBody>
          <a:bodyPr/>
          <a:lstStyle/>
          <a:p>
            <a:r>
              <a:rPr lang="en-US" dirty="0"/>
              <a:t>Category Wise Transaction Volume analysis –</a:t>
            </a:r>
          </a:p>
          <a:p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79C8D7C-C3D9-4F5C-BF68-8AEE13A06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832270"/>
              </p:ext>
            </p:extLst>
          </p:nvPr>
        </p:nvGraphicFramePr>
        <p:xfrm>
          <a:off x="1092994" y="2204402"/>
          <a:ext cx="3987800" cy="1341120"/>
        </p:xfrm>
        <a:graphic>
          <a:graphicData uri="http://schemas.openxmlformats.org/drawingml/2006/table">
            <a:tbl>
              <a:tblPr/>
              <a:tblGrid>
                <a:gridCol w="889000">
                  <a:extLst>
                    <a:ext uri="{9D8B030D-6E8A-4147-A177-3AD203B41FA5}">
                      <a16:colId xmlns:a16="http://schemas.microsoft.com/office/drawing/2014/main" val="1201107994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1856551581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245585800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390280997"/>
                    </a:ext>
                  </a:extLst>
                </a:gridCol>
                <a:gridCol w="774700">
                  <a:extLst>
                    <a:ext uri="{9D8B030D-6E8A-4147-A177-3AD203B41FA5}">
                      <a16:colId xmlns:a16="http://schemas.microsoft.com/office/drawing/2014/main" val="402054567"/>
                    </a:ext>
                  </a:extLst>
                </a:gridCol>
              </a:tblGrid>
              <a:tr h="23622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Category of Goods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NUMBER OF TRANSACTION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564578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WEST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EAST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SOUTH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CENTRAL Region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41257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1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FURNITURE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707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601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332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481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10417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1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OFFICE Supplies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1897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1712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995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1422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03045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1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TECHNOLOGY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535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293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420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3532181"/>
                  </a:ext>
                </a:extLst>
              </a:tr>
            </a:tbl>
          </a:graphicData>
        </a:graphic>
      </p:graphicFrame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014C4D1-D761-41C5-A732-8555B4D3AC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2925" y="1766215"/>
            <a:ext cx="5692179" cy="48121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2E07B8-52FA-4CE0-A5A5-D2A7249664F3}"/>
              </a:ext>
            </a:extLst>
          </p:cNvPr>
          <p:cNvSpPr txBox="1"/>
          <p:nvPr/>
        </p:nvSpPr>
        <p:spPr>
          <a:xfrm>
            <a:off x="686537" y="6347939"/>
            <a:ext cx="204778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hlinkClick r:id="rId3"/>
              </a:rPr>
              <a:t>Click for Live Visualisation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847753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B1B09C-50DA-4B65-B2AA-5A416F885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6"/>
            <a:ext cx="3565524" cy="1238262"/>
          </a:xfrm>
        </p:spPr>
        <p:txBody>
          <a:bodyPr wrap="square" anchor="b">
            <a:normAutofit fontScale="90000"/>
          </a:bodyPr>
          <a:lstStyle/>
          <a:p>
            <a:r>
              <a:rPr lang="en-US" dirty="0"/>
              <a:t>Bivariate Analysis -</a:t>
            </a:r>
            <a:endParaRPr lang="en-IN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4BF23-AB64-4129-AADA-D067A5A10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943100"/>
            <a:ext cx="3565525" cy="4149725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/>
              <a:t>Customer Segment wise Sales ; Profit &amp; Discount analysis–</a:t>
            </a:r>
          </a:p>
          <a:p>
            <a:pPr lvl="1"/>
            <a:r>
              <a:rPr lang="en-IN" dirty="0"/>
              <a:t>In the </a:t>
            </a:r>
            <a:r>
              <a:rPr lang="en-IN" b="1" u="sng" dirty="0"/>
              <a:t>FURNITURE</a:t>
            </a:r>
            <a:r>
              <a:rPr lang="en-IN" dirty="0"/>
              <a:t> category of goods , while maximum SALES is generated by the Consumer segment of customers, this segment gives the Least profitability. The maximum discount is also given to the Consumer segment.</a:t>
            </a:r>
          </a:p>
          <a:p>
            <a:pPr lvl="1"/>
            <a:r>
              <a:rPr lang="en-IN" dirty="0"/>
              <a:t>The ‘Home Office’ segment of customers gives sizable profitability as compared to the ‘Corporate’ segment , even after having lesser discounts availed.</a:t>
            </a:r>
          </a:p>
          <a:p>
            <a:pPr lvl="1"/>
            <a:endParaRPr lang="en-IN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A53718-E758-4334-BD62-BB819FFEDC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900" y="752436"/>
            <a:ext cx="7090237" cy="5353128"/>
          </a:xfrm>
          <a:custGeom>
            <a:avLst/>
            <a:gdLst/>
            <a:ahLst/>
            <a:cxnLst/>
            <a:rect l="l" t="t" r="r" b="b"/>
            <a:pathLst>
              <a:path w="7090237" h="5759451">
                <a:moveTo>
                  <a:pt x="0" y="0"/>
                </a:moveTo>
                <a:lnTo>
                  <a:pt x="7090237" y="0"/>
                </a:lnTo>
                <a:lnTo>
                  <a:pt x="7090237" y="5759451"/>
                </a:lnTo>
                <a:lnTo>
                  <a:pt x="0" y="5759451"/>
                </a:lnTo>
                <a:close/>
              </a:path>
            </a:pathLst>
          </a:cu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BEE76EB-AD6E-4D60-810F-820B96E0ACFD}"/>
              </a:ext>
            </a:extLst>
          </p:cNvPr>
          <p:cNvSpPr txBox="1"/>
          <p:nvPr/>
        </p:nvSpPr>
        <p:spPr>
          <a:xfrm>
            <a:off x="241908" y="6328860"/>
            <a:ext cx="2004141" cy="285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hlinkClick r:id="rId3"/>
              </a:rPr>
              <a:t>Click for Live Visualisation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3201304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B1B09C-50DA-4B65-B2AA-5A416F885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6"/>
            <a:ext cx="3565524" cy="1238262"/>
          </a:xfrm>
        </p:spPr>
        <p:txBody>
          <a:bodyPr wrap="square" anchor="b">
            <a:normAutofit fontScale="90000"/>
          </a:bodyPr>
          <a:lstStyle/>
          <a:p>
            <a:r>
              <a:rPr lang="en-US" dirty="0"/>
              <a:t>Bivariate Analysis -</a:t>
            </a:r>
            <a:endParaRPr lang="en-IN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4BF23-AB64-4129-AADA-D067A5A10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943100"/>
            <a:ext cx="3565525" cy="355408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600" dirty="0"/>
              <a:t>Customer Segment wise Sales ; Profit &amp; Discount analysis–</a:t>
            </a:r>
          </a:p>
          <a:p>
            <a:pPr lvl="1"/>
            <a:r>
              <a:rPr lang="en-IN" dirty="0"/>
              <a:t>In the </a:t>
            </a:r>
            <a:r>
              <a:rPr lang="en-IN" b="1" u="sng" dirty="0"/>
              <a:t>TECHNOLOGY </a:t>
            </a:r>
            <a:r>
              <a:rPr lang="en-IN" dirty="0"/>
              <a:t>category of goods , the ‘Home Office’  segment  has shown the maximum sales with maximum profitability while the Discount released were the least.</a:t>
            </a:r>
          </a:p>
          <a:p>
            <a:pPr lvl="1"/>
            <a:r>
              <a:rPr lang="en-IN" dirty="0"/>
              <a:t>The ‘Consumer’ segment has the minimum Sales, and the Least  profitability.</a:t>
            </a:r>
          </a:p>
          <a:p>
            <a:pPr lvl="1"/>
            <a:endParaRPr lang="en-IN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A53718-E758-4334-BD62-BB819FFEDC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900" y="752436"/>
            <a:ext cx="7090237" cy="5353128"/>
          </a:xfrm>
          <a:custGeom>
            <a:avLst/>
            <a:gdLst/>
            <a:ahLst/>
            <a:cxnLst/>
            <a:rect l="l" t="t" r="r" b="b"/>
            <a:pathLst>
              <a:path w="7090237" h="5759451">
                <a:moveTo>
                  <a:pt x="0" y="0"/>
                </a:moveTo>
                <a:lnTo>
                  <a:pt x="7090237" y="0"/>
                </a:lnTo>
                <a:lnTo>
                  <a:pt x="7090237" y="5759451"/>
                </a:lnTo>
                <a:lnTo>
                  <a:pt x="0" y="5759451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016A3D-34C0-45AD-96BF-E3C95330B8D0}"/>
              </a:ext>
            </a:extLst>
          </p:cNvPr>
          <p:cNvSpPr txBox="1"/>
          <p:nvPr/>
        </p:nvSpPr>
        <p:spPr>
          <a:xfrm>
            <a:off x="241908" y="6328860"/>
            <a:ext cx="2004141" cy="285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hlinkClick r:id="rId3"/>
              </a:rPr>
              <a:t>Click for Live Visualisation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1294487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B1B09C-50DA-4B65-B2AA-5A416F885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6"/>
            <a:ext cx="3565524" cy="1238262"/>
          </a:xfrm>
        </p:spPr>
        <p:txBody>
          <a:bodyPr wrap="square" anchor="b">
            <a:normAutofit fontScale="90000"/>
          </a:bodyPr>
          <a:lstStyle/>
          <a:p>
            <a:r>
              <a:rPr lang="en-US" dirty="0"/>
              <a:t>Bivariate Analysis -</a:t>
            </a:r>
            <a:endParaRPr lang="en-IN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4BF23-AB64-4129-AADA-D067A5A10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943100"/>
            <a:ext cx="3565525" cy="3554089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600" dirty="0"/>
              <a:t>Customer Segment wise Sales ; Profit &amp; Discount analysis–</a:t>
            </a:r>
          </a:p>
          <a:p>
            <a:pPr lvl="1"/>
            <a:r>
              <a:rPr lang="en-IN" dirty="0"/>
              <a:t>In the </a:t>
            </a:r>
            <a:r>
              <a:rPr lang="en-IN" b="1" u="sng" dirty="0"/>
              <a:t>Office Supplies</a:t>
            </a:r>
            <a:r>
              <a:rPr lang="en-IN" dirty="0"/>
              <a:t> category of goods , the ‘Consumer’  segment  has shown the maximum sales but with Least profitability while the Discount released were comparatively high.</a:t>
            </a:r>
          </a:p>
          <a:p>
            <a:pPr lvl="1"/>
            <a:r>
              <a:rPr lang="en-IN" dirty="0"/>
              <a:t>The ‘Home Office’ segment has Less Sales but given maximum profitability with Least discounts shelled out</a:t>
            </a:r>
          </a:p>
          <a:p>
            <a:pPr lvl="1"/>
            <a:endParaRPr lang="en-IN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A53718-E758-4334-BD62-BB819FFEDC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900" y="752436"/>
            <a:ext cx="7090237" cy="5353128"/>
          </a:xfrm>
          <a:custGeom>
            <a:avLst/>
            <a:gdLst/>
            <a:ahLst/>
            <a:cxnLst/>
            <a:rect l="l" t="t" r="r" b="b"/>
            <a:pathLst>
              <a:path w="7090237" h="5759451">
                <a:moveTo>
                  <a:pt x="0" y="0"/>
                </a:moveTo>
                <a:lnTo>
                  <a:pt x="7090237" y="0"/>
                </a:lnTo>
                <a:lnTo>
                  <a:pt x="7090237" y="5759451"/>
                </a:lnTo>
                <a:lnTo>
                  <a:pt x="0" y="5759451"/>
                </a:ln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21FBC5E-F014-489D-A7B1-6EAF6092BE88}"/>
              </a:ext>
            </a:extLst>
          </p:cNvPr>
          <p:cNvSpPr txBox="1"/>
          <p:nvPr/>
        </p:nvSpPr>
        <p:spPr>
          <a:xfrm>
            <a:off x="241908" y="6328860"/>
            <a:ext cx="2004141" cy="285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>
                <a:hlinkClick r:id="rId3"/>
              </a:rPr>
              <a:t>Click for Live Visualisation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34414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B1B09C-50DA-4B65-B2AA-5A416F885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6"/>
            <a:ext cx="3565524" cy="631454"/>
          </a:xfrm>
        </p:spPr>
        <p:txBody>
          <a:bodyPr wrap="square" anchor="b">
            <a:noAutofit/>
          </a:bodyPr>
          <a:lstStyle/>
          <a:p>
            <a:r>
              <a:rPr lang="en-US" sz="3200" dirty="0"/>
              <a:t>Insights from EDA-</a:t>
            </a:r>
            <a:endParaRPr lang="en-IN" sz="32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EA0F5E7-93E3-44B6-B110-5EE32971E5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0725855"/>
              </p:ext>
            </p:extLst>
          </p:nvPr>
        </p:nvGraphicFramePr>
        <p:xfrm>
          <a:off x="6410326" y="849471"/>
          <a:ext cx="4234119" cy="2341403"/>
        </p:xfrm>
        <a:graphic>
          <a:graphicData uri="http://schemas.openxmlformats.org/drawingml/2006/table">
            <a:tbl>
              <a:tblPr/>
              <a:tblGrid>
                <a:gridCol w="1139955">
                  <a:extLst>
                    <a:ext uri="{9D8B030D-6E8A-4147-A177-3AD203B41FA5}">
                      <a16:colId xmlns:a16="http://schemas.microsoft.com/office/drawing/2014/main" val="4058989107"/>
                    </a:ext>
                  </a:extLst>
                </a:gridCol>
                <a:gridCol w="993390">
                  <a:extLst>
                    <a:ext uri="{9D8B030D-6E8A-4147-A177-3AD203B41FA5}">
                      <a16:colId xmlns:a16="http://schemas.microsoft.com/office/drawing/2014/main" val="3487138715"/>
                    </a:ext>
                  </a:extLst>
                </a:gridCol>
                <a:gridCol w="993390">
                  <a:extLst>
                    <a:ext uri="{9D8B030D-6E8A-4147-A177-3AD203B41FA5}">
                      <a16:colId xmlns:a16="http://schemas.microsoft.com/office/drawing/2014/main" val="2765442508"/>
                    </a:ext>
                  </a:extLst>
                </a:gridCol>
                <a:gridCol w="1107384">
                  <a:extLst>
                    <a:ext uri="{9D8B030D-6E8A-4147-A177-3AD203B41FA5}">
                      <a16:colId xmlns:a16="http://schemas.microsoft.com/office/drawing/2014/main" val="4276908935"/>
                    </a:ext>
                  </a:extLst>
                </a:gridCol>
              </a:tblGrid>
              <a:tr h="431311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Category of Customers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FURNITURE 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OFFICE SUPPLIES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TECHNOLOGY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6532362"/>
                  </a:ext>
                </a:extLst>
              </a:tr>
              <a:tr h="633763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HOME OFFICE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Least Sales; Less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6755768"/>
                  </a:ext>
                </a:extLst>
              </a:tr>
              <a:tr h="633763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CORPORATE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Most Sales; Less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Less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335829"/>
                  </a:ext>
                </a:extLst>
              </a:tr>
              <a:tr h="642566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CONSUMER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Least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346464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1E3EC56-2FCF-4B12-BC45-3D57A2911D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161930"/>
              </p:ext>
            </p:extLst>
          </p:nvPr>
        </p:nvGraphicFramePr>
        <p:xfrm>
          <a:off x="6434393" y="3339689"/>
          <a:ext cx="4210053" cy="2883557"/>
        </p:xfrm>
        <a:graphic>
          <a:graphicData uri="http://schemas.openxmlformats.org/drawingml/2006/table">
            <a:tbl>
              <a:tblPr/>
              <a:tblGrid>
                <a:gridCol w="1133476">
                  <a:extLst>
                    <a:ext uri="{9D8B030D-6E8A-4147-A177-3AD203B41FA5}">
                      <a16:colId xmlns:a16="http://schemas.microsoft.com/office/drawing/2014/main" val="313946424"/>
                    </a:ext>
                  </a:extLst>
                </a:gridCol>
                <a:gridCol w="987743">
                  <a:extLst>
                    <a:ext uri="{9D8B030D-6E8A-4147-A177-3AD203B41FA5}">
                      <a16:colId xmlns:a16="http://schemas.microsoft.com/office/drawing/2014/main" val="2525953248"/>
                    </a:ext>
                  </a:extLst>
                </a:gridCol>
                <a:gridCol w="987743">
                  <a:extLst>
                    <a:ext uri="{9D8B030D-6E8A-4147-A177-3AD203B41FA5}">
                      <a16:colId xmlns:a16="http://schemas.microsoft.com/office/drawing/2014/main" val="1467490265"/>
                    </a:ext>
                  </a:extLst>
                </a:gridCol>
                <a:gridCol w="1101091">
                  <a:extLst>
                    <a:ext uri="{9D8B030D-6E8A-4147-A177-3AD203B41FA5}">
                      <a16:colId xmlns:a16="http://schemas.microsoft.com/office/drawing/2014/main" val="3370832015"/>
                    </a:ext>
                  </a:extLst>
                </a:gridCol>
              </a:tblGrid>
              <a:tr h="41803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R</a:t>
                      </a:r>
                      <a:r>
                        <a:rPr lang="en-IN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FURNITURE 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OFFICE SUPPLIES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TECHNOLOGY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6418289"/>
                  </a:ext>
                </a:extLst>
              </a:tr>
              <a:tr h="61424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WEST REGION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Less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226494"/>
                  </a:ext>
                </a:extLst>
              </a:tr>
              <a:tr h="61424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SOUTH REGION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Least Sales; Less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Least Sales; Low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Least Sales ; Least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6523127"/>
                  </a:ext>
                </a:extLst>
              </a:tr>
              <a:tr h="614249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CENTRAL REGION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Low Sales; LOSS MAKING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Low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Low Sales; Low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50115921"/>
                  </a:ext>
                </a:extLst>
              </a:tr>
              <a:tr h="62278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EAST REGION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Less Sales; Least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0" i="0" u="none" strike="noStrike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Low Sales; Low Profitability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100" b="1" i="0" u="none" strike="noStrike" dirty="0">
                          <a:solidFill>
                            <a:srgbClr val="00FF00"/>
                          </a:solidFill>
                          <a:effectLst/>
                          <a:latin typeface="Calibri" panose="020F0502020204030204" pitchFamily="34" charset="0"/>
                        </a:rPr>
                        <a:t>Most Sales; Most Profitable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FFFF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769302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7BB6A5C-2A9A-46F6-98E0-48E4B350CC7A}"/>
              </a:ext>
            </a:extLst>
          </p:cNvPr>
          <p:cNvSpPr txBox="1"/>
          <p:nvPr/>
        </p:nvSpPr>
        <p:spPr>
          <a:xfrm>
            <a:off x="328474" y="1606469"/>
            <a:ext cx="455836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/>
              <a:t>Region -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 The Central Region of the STORES is doing Bad. In the Furniture category of goods, it is even eating away the profits of the company.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For the CENTRAL Region – an exclusive Sales Strategy must be developed to INCREASE SALES and thereby increase profitability – for all category of goods.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WEST Region sales and profitability performance can be taken as benchmark and strategies developed for the rest of the regions – for Furniture &amp; Office Supplies categories.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The EAST Region Sales &amp; Profitability for the Technology category can be adapted with regional changes – for the rest of the three regions.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363571619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RegularSeedRightStep">
      <a:dk1>
        <a:srgbClr val="000000"/>
      </a:dk1>
      <a:lt1>
        <a:srgbClr val="FFFFFF"/>
      </a:lt1>
      <a:dk2>
        <a:srgbClr val="242D41"/>
      </a:dk2>
      <a:lt2>
        <a:srgbClr val="E8E3E2"/>
      </a:lt2>
      <a:accent1>
        <a:srgbClr val="23ADDC"/>
      </a:accent1>
      <a:accent2>
        <a:srgbClr val="1756D5"/>
      </a:accent2>
      <a:accent3>
        <a:srgbClr val="483AE9"/>
      </a:accent3>
      <a:accent4>
        <a:srgbClr val="7C21D7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1076</Words>
  <Application>Microsoft Office PowerPoint</Application>
  <PresentationFormat>Widescreen</PresentationFormat>
  <Paragraphs>179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Avenir Next LT Pro</vt:lpstr>
      <vt:lpstr>Calibri</vt:lpstr>
      <vt:lpstr>3DFloatVTI</vt:lpstr>
      <vt:lpstr>EXPLORATORY DATA ANALYSIS </vt:lpstr>
      <vt:lpstr>Introduction to Dataset </vt:lpstr>
      <vt:lpstr>DATA Report -</vt:lpstr>
      <vt:lpstr>Univariate Analysis -</vt:lpstr>
      <vt:lpstr>Univariate Analysis – </vt:lpstr>
      <vt:lpstr>Bivariate Analysis -</vt:lpstr>
      <vt:lpstr>Bivariate Analysis -</vt:lpstr>
      <vt:lpstr>Bivariate Analysis -</vt:lpstr>
      <vt:lpstr>Insights from EDA-</vt:lpstr>
      <vt:lpstr>Insights from EDA-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 DATA ANALYSIS </dc:title>
  <dc:creator>Pradeep Panicker</dc:creator>
  <cp:lastModifiedBy>Pradeep Panicker</cp:lastModifiedBy>
  <cp:revision>1</cp:revision>
  <dcterms:created xsi:type="dcterms:W3CDTF">2020-09-07T10:00:19Z</dcterms:created>
  <dcterms:modified xsi:type="dcterms:W3CDTF">2020-09-07T10:17:55Z</dcterms:modified>
</cp:coreProperties>
</file>

<file path=docProps/thumbnail.jpeg>
</file>